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4"/>
  </p:sldMasterIdLst>
  <p:sldIdLst>
    <p:sldId id="256" r:id="rId5"/>
    <p:sldId id="259" r:id="rId6"/>
    <p:sldId id="266" r:id="rId7"/>
    <p:sldId id="265" r:id="rId8"/>
    <p:sldId id="257" r:id="rId9"/>
    <p:sldId id="267" r:id="rId10"/>
    <p:sldId id="271" r:id="rId11"/>
    <p:sldId id="272" r:id="rId12"/>
    <p:sldId id="273" r:id="rId13"/>
    <p:sldId id="268" r:id="rId14"/>
    <p:sldId id="274" r:id="rId15"/>
    <p:sldId id="26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FB7E3B-F059-468A-A911-35CDD4B711B0}" v="373" dt="2021-10-02T03:24:27.511"/>
    <p1510:client id="{286221EC-CCD1-4282-A64B-65E1B51F9302}" v="705" dt="2021-10-02T03:25:53.049"/>
    <p1510:client id="{3B027586-2660-0794-2D3B-D356FA1EAB3D}" v="1346" dt="2021-10-02T02:52:42.342"/>
    <p1510:client id="{C344C187-4F7C-4A4C-8B63-A77FA97B1146}" v="695" dt="2021-10-02T03:20:41.585"/>
    <p1510:client id="{CB1B7339-1FEB-1637-528B-B4D0D7E3BE57}" v="28" dt="2021-10-02T03:07:03.768"/>
    <p1510:client id="{EC399A61-04EA-5A73-84D6-AB0230D25C7F}" v="29" dt="2021-10-02T03:20:23.4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56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media/media1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12/10/2021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3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26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12/10/2021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1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12/10/2021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10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12/10/2021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90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029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8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56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6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12/10/2021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744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08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926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6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6.jpe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>
            <a:extLst>
              <a:ext uri="{FF2B5EF4-FFF2-40B4-BE49-F238E27FC236}">
                <a16:creationId xmlns:a16="http://schemas.microsoft.com/office/drawing/2014/main" id="{B6F23470-A439-4C05-8318-1C6F8D8D5F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422" b="9308"/>
          <a:stretch/>
        </p:blipFill>
        <p:spPr>
          <a:xfrm>
            <a:off x="20" y="-16536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9CA8FE-17DC-43A9-83E5-D24CDA9FA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  <a:solidFill>
            <a:schemeClr val="tx2"/>
          </a:solidFill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7: Optimal PLANTS VS. ZOMBIES</a:t>
            </a:r>
            <a:r>
              <a:rPr lang="en-US" sz="4000">
                <a:solidFill>
                  <a:schemeClr val="bg1"/>
                </a:solidFill>
              </a:rPr>
              <a:t> </a:t>
            </a:r>
            <a:r>
              <a:rPr lang="en-US">
                <a:solidFill>
                  <a:schemeClr val="bg1"/>
                </a:solidFill>
              </a:rPr>
              <a:t>STRATEGY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F47D94-A056-45D1-B854-B40148882A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5568841"/>
            <a:ext cx="10965142" cy="447491"/>
          </a:xfr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/>
          <a:p>
            <a:r>
              <a:rPr lang="en-US" altLang="zh-CN">
                <a:solidFill>
                  <a:schemeClr val="bg1"/>
                </a:solidFill>
                <a:ea typeface="华文中宋"/>
              </a:rPr>
              <a:t>Chuyang Li</a:t>
            </a:r>
            <a:r>
              <a:rPr lang="en-US">
                <a:solidFill>
                  <a:schemeClr val="bg1"/>
                </a:solidFill>
              </a:rPr>
              <a:t>, GAOYUAN BAO, Allen Zhang, RUNDONG YU</a:t>
            </a:r>
            <a:endParaRPr lang="en-CA">
              <a:solidFill>
                <a:schemeClr val="bg1"/>
              </a:solidFill>
            </a:endParaRPr>
          </a:p>
        </p:txBody>
      </p:sp>
      <p:pic>
        <p:nvPicPr>
          <p:cNvPr id="1026" name="Picture 2" descr="Plants vs. Zombies - Wikipedia">
            <a:extLst>
              <a:ext uri="{FF2B5EF4-FFF2-40B4-BE49-F238E27FC236}">
                <a16:creationId xmlns:a16="http://schemas.microsoft.com/office/drawing/2014/main" id="{2EB8261D-3DCF-4A13-816B-0BCFC2F4A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39" y="165370"/>
            <a:ext cx="2847975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BD63F67A-98E4-4C1B-A537-93F817F03ADF}"/>
              </a:ext>
            </a:extLst>
          </p:cNvPr>
          <p:cNvSpPr/>
          <p:nvPr/>
        </p:nvSpPr>
        <p:spPr>
          <a:xfrm>
            <a:off x="11110510" y="5239439"/>
            <a:ext cx="945615" cy="5967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204ver</a:t>
            </a:r>
          </a:p>
        </p:txBody>
      </p:sp>
      <p:pic>
        <p:nvPicPr>
          <p:cNvPr id="6" name="slide 1">
            <a:hlinkClick r:id="" action="ppaction://media"/>
            <a:extLst>
              <a:ext uri="{FF2B5EF4-FFF2-40B4-BE49-F238E27FC236}">
                <a16:creationId xmlns:a16="http://schemas.microsoft.com/office/drawing/2014/main" id="{029B8EC8-9A90-449E-960E-D0E9C173CF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05833" y="59909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85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6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1B4B9-26DB-428E-90D7-08ACC73C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218623"/>
            <a:ext cx="2873208" cy="415444"/>
          </a:xfrm>
        </p:spPr>
        <p:txBody>
          <a:bodyPr>
            <a:noAutofit/>
          </a:bodyPr>
          <a:lstStyle/>
          <a:p>
            <a:r>
              <a:rPr lang="en-CA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Constraints</a:t>
            </a:r>
            <a:br>
              <a:rPr lang="en-US" sz="72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CA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48CFA6A-38D7-4B70-9F08-7536CCE08F4F}"/>
                  </a:ext>
                </a:extLst>
              </p:cNvPr>
              <p:cNvSpPr txBox="1"/>
              <p:nvPr/>
            </p:nvSpPr>
            <p:spPr>
              <a:xfrm>
                <a:off x="619033" y="1531180"/>
                <a:ext cx="10406952" cy="44885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Consider that multiple different types of zombies will occur on each line in the field: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possible combination of zombies can be represented as:</a:t>
                </a:r>
              </a:p>
              <a:p>
                <a:r>
                  <a:rPr lang="en-CA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                 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(Maximum case)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true will only need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true: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r>
                      <m:rPr>
                        <m:nor/>
                      </m:rPr>
                      <a:rPr lang="en-US" altLang="zh-CN" dirty="0"/>
                      <m:t> </m:t>
                    </m:r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 altLang="zh-CN" dirty="0"/>
                      <m:t>∨</m:t>
                    </m:r>
                    <m:r>
                      <m:rPr>
                        <m:nor/>
                      </m:rPr>
                      <a:rPr lang="en-US" altLang="zh-CN" dirty="0"/>
                      <m:t> </m:t>
                    </m:r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altLang="zh-CN" dirty="0"/>
                      <m:t>∨</m:t>
                    </m:r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CA" altLang="zh-CN" dirty="0">
                        <a:latin typeface="Cambria Math" panose="02040503050406030204" pitchFamily="18" charset="0"/>
                      </a:rPr>
                      <m:t>⊢</m:t>
                    </m:r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endParaRPr lang="en-CA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A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true will only need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both true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𝑜𝑟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true</a:t>
                </a:r>
              </a:p>
              <a:p>
                <a:r>
                  <a:rPr lang="en-CA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:r>
                  <a:rPr lang="en-CA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m:rPr>
                            <m:nor/>
                          </m:rPr>
                          <a:rPr lang="en-US" altLang="zh-CN" b="0" i="0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A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CA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) </a:t>
                </a:r>
                <a14:m>
                  <m:oMath xmlns:m="http://schemas.openxmlformats.org/officeDocument/2006/math">
                    <m:r>
                      <a:rPr lang="en-CA" altLang="zh-CN" dirty="0">
                        <a:latin typeface="Cambria Math" panose="02040503050406030204" pitchFamily="18" charset="0"/>
                      </a:rPr>
                      <m:t>⊢</m:t>
                    </m:r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CA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true will only need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both true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𝑜𝑟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true</a:t>
                </a:r>
              </a:p>
              <a:p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:r>
                  <a:rPr lang="en-CA" altLang="zh-CN" dirty="0"/>
                  <a:t> </a:t>
                </a:r>
                <a:r>
                  <a:rPr lang="zh-CN" altLang="en-US" dirty="0"/>
                  <a:t>（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CA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) </a:t>
                </a:r>
                <a14:m>
                  <m:oMath xmlns:m="http://schemas.openxmlformats.org/officeDocument/2006/math">
                    <m:r>
                      <a:rPr lang="en-CA" altLang="zh-CN" dirty="0">
                        <a:latin typeface="Cambria Math" panose="02040503050406030204" pitchFamily="18" charset="0"/>
                      </a:rPr>
                      <m:t>⊢</m:t>
                    </m:r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endParaRPr lang="en-CA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true will only need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both true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𝑜𝑟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true</a:t>
                </a:r>
              </a:p>
              <a:p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（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CA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) </a:t>
                </a:r>
                <a14:m>
                  <m:oMath xmlns:m="http://schemas.openxmlformats.org/officeDocument/2006/math">
                    <m:r>
                      <a:rPr lang="en-CA" altLang="zh-CN" dirty="0">
                        <a:latin typeface="Cambria Math" panose="02040503050406030204" pitchFamily="18" charset="0"/>
                      </a:rPr>
                      <m:t>⊢</m:t>
                    </m:r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CA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true will only need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both true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𝑜𝑟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altLang="zh-CN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true</a:t>
                </a:r>
              </a:p>
              <a:p>
                <a:r>
                  <a:rPr lang="en-CA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（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CA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altLang="zh-CN"/>
                      <m:t>∧</m:t>
                    </m:r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altLang="zh-CN" dirty="0"/>
                      <m:t>∨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) </a:t>
                </a:r>
                <a14:m>
                  <m:oMath xmlns:m="http://schemas.openxmlformats.org/officeDocument/2006/math">
                    <m:r>
                      <a:rPr lang="en-CA" altLang="zh-CN" dirty="0">
                        <a:latin typeface="Cambria Math" panose="02040503050406030204" pitchFamily="18" charset="0"/>
                      </a:rPr>
                      <m:t>⊢</m:t>
                    </m:r>
                    <m:sSub>
                      <m:sSubPr>
                        <m:ctrlPr>
                          <a:rPr lang="en-CA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CA" altLang="zh-CN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endParaRPr lang="en-CA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cs typeface="Times New Roman" panose="02020603050405020304" pitchFamily="18" charset="0"/>
                  </a:rPr>
                  <a:t>		</a:t>
                </a:r>
                <a:endParaRPr lang="en-CA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2"/>
                <a:endParaRPr lang="en-CA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48CFA6A-38D7-4B70-9F08-7536CCE08F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033" y="1531180"/>
                <a:ext cx="10406952" cy="4488536"/>
              </a:xfrm>
              <a:prstGeom prst="rect">
                <a:avLst/>
              </a:prstGeom>
              <a:blipFill>
                <a:blip r:embed="rId2"/>
                <a:stretch>
                  <a:fillRect l="-527" t="-6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07508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7C0D60A-4CF7-4947-888A-24AD8FE8F5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819" y="1016808"/>
            <a:ext cx="4438129" cy="482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608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A182162-B517-4B41-B039-339F87FAE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F608E55-EBC6-4977-B112-7075FC8F6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4" y="908054"/>
            <a:ext cx="7239406" cy="497061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BBE8D8C-B58D-4CCB-945C-B97A3ED94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565" y="1170968"/>
            <a:ext cx="6446386" cy="4474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b="0" kern="12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F92874-EB6E-497E-88EA-BC2A8F551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8" y="908054"/>
            <a:ext cx="3378706" cy="49706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BEF4DBE-A60E-4AAE-9D62-1147461CD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5" y="751211"/>
            <a:ext cx="724204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3955649-790D-4997-9D50-C1D8E32C1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54768"/>
            <a:ext cx="33832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8839B1D-4A8C-403C-9D1B-B83CF1DB6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5" y="5946475"/>
            <a:ext cx="724204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818AF9-99F4-4DD9-A3EB-0A3477509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5950032"/>
            <a:ext cx="33832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53397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D5FD8-F3D9-4A37-9FBF-C3AE5642F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3977"/>
          </a:xfrm>
        </p:spPr>
        <p:txBody>
          <a:bodyPr/>
          <a:lstStyle/>
          <a:p>
            <a:r>
              <a:rPr lang="en-CA"/>
              <a:t>Main IDEAS for plants vs. zombies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0E851-95D4-48AE-91BF-1D36871AD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712" y="3817827"/>
            <a:ext cx="10718303" cy="3634486"/>
          </a:xfrm>
        </p:spPr>
        <p:txBody>
          <a:bodyPr/>
          <a:lstStyle/>
          <a:p>
            <a:pPr marL="305435" indent="-305435"/>
            <a:r>
              <a:rPr lang="en-US" dirty="0">
                <a:ea typeface="+mn-lt"/>
                <a:cs typeface="+mn-lt"/>
              </a:rPr>
              <a:t>Plants vs. Zombies is a video game. Players can quickly and effectively block zombies on the road of invasion by arming a variety of plants to switch different functions.</a:t>
            </a:r>
          </a:p>
          <a:p>
            <a:pPr marL="305435" indent="-305435"/>
            <a:r>
              <a:rPr lang="en-US" dirty="0">
                <a:ea typeface="+mn-lt"/>
                <a:cs typeface="+mn-lt"/>
              </a:rPr>
              <a:t>This model shows the plants that should be used when corresponding to different zombies, and the combinations that should be used when multiple zombies are present.</a:t>
            </a:r>
            <a:endParaRPr lang="en-US" dirty="0"/>
          </a:p>
        </p:txBody>
      </p:sp>
      <p:pic>
        <p:nvPicPr>
          <p:cNvPr id="5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F3183D42-43EC-48EF-9635-F64D2A9B4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0696" y="1472143"/>
            <a:ext cx="5236163" cy="2944753"/>
          </a:xfrm>
          <a:prstGeom prst="rect">
            <a:avLst/>
          </a:prstGeom>
        </p:spPr>
      </p:pic>
      <p:pic>
        <p:nvPicPr>
          <p:cNvPr id="8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7A281173-CFA8-4DA3-9623-ACE7FBEE3D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659" y="1475572"/>
            <a:ext cx="5245569" cy="2956710"/>
          </a:xfrm>
          <a:prstGeom prst="rect">
            <a:avLst/>
          </a:prstGeom>
        </p:spPr>
      </p:pic>
      <p:pic>
        <p:nvPicPr>
          <p:cNvPr id="4" name="slide 2">
            <a:hlinkClick r:id="" action="ppaction://media"/>
            <a:extLst>
              <a:ext uri="{FF2B5EF4-FFF2-40B4-BE49-F238E27FC236}">
                <a16:creationId xmlns:a16="http://schemas.microsoft.com/office/drawing/2014/main" id="{A504E795-5FF7-4C90-AF57-9BF087952F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97259" y="614955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0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7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84A302-5574-4FAE-A761-ECFF0BADDF8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2" y="2286062"/>
                <a:ext cx="11029615" cy="418882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</m:e>
                      <m:sub>
                        <m:r>
                          <a:rPr lang="en-CA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a:rPr lang="en-US" altLang="zh-CN" sz="20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0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represent Peashooter, where </a:t>
                </a:r>
                <a:r>
                  <a:rPr lang="en-US" sz="2000" b="0" i="1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xy</a:t>
                </a:r>
                <a:r>
                  <a:rPr lang="en-US" sz="20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represent the position on the field</a:t>
                </a:r>
                <a:endParaRPr lang="en-US" sz="18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will be True when there is a </a:t>
                </a:r>
                <a:r>
                  <a:rPr lang="en-US" sz="14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Peashooter </a:t>
                </a:r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position (x, y)</a:t>
                </a:r>
                <a:endParaRPr lang="en-US" sz="14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b>
                        <m:r>
                          <a:rPr lang="en-CA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a:rPr lang="en-US" altLang="zh-CN" sz="1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CA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:r>
                  <a:rPr lang="en-US" altLang="zh-CN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represent Wall-nut, where </a:t>
                </a:r>
                <a:r>
                  <a:rPr lang="en-US" altLang="zh-CN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xy</a:t>
                </a:r>
                <a:r>
                  <a:rPr lang="en-US" altLang="zh-CN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represent the position on the field</a:t>
                </a:r>
              </a:p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will be True when there is a </a:t>
                </a:r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Wall-nut </a:t>
                </a:r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position (x, y)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en-CA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a:rPr lang="en-US" altLang="zh-CN" sz="18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represent </a:t>
                </a:r>
                <a:r>
                  <a:rPr lang="en-US" sz="1800" b="0" i="0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Chomper</a:t>
                </a:r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where </a:t>
                </a:r>
                <a:r>
                  <a:rPr lang="en-US" sz="1800" b="0" i="1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xy</a:t>
                </a:r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represent the position on the field</a:t>
                </a:r>
              </a:p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will be True when there is a </a:t>
                </a:r>
                <a:r>
                  <a:rPr lang="en-US" sz="1400" b="0" i="0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Chomper</a:t>
                </a:r>
                <a:r>
                  <a:rPr lang="en-US" sz="14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position (x, y)</a:t>
                </a:r>
                <a:endParaRPr lang="en-US" sz="14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en-CA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a:rPr lang="en-US" altLang="zh-CN" sz="18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represent Repeater, where </a:t>
                </a:r>
                <a:r>
                  <a:rPr lang="en-US" sz="1800" b="0" i="1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xy</a:t>
                </a:r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represent the position on the field</a:t>
                </a:r>
              </a:p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will be True when there is a </a:t>
                </a:r>
                <a:r>
                  <a:rPr lang="en-US" sz="14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Repeater </a:t>
                </a:r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position (x, y)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CA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a:rPr lang="en-US" altLang="zh-CN" sz="20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represent Fume-shroom, where </a:t>
                </a:r>
                <a:r>
                  <a:rPr lang="en-US" sz="1800" b="0" i="1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xy</a:t>
                </a:r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represent the position on the field</a:t>
                </a:r>
              </a:p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will be True when there is a </a:t>
                </a:r>
                <a:r>
                  <a:rPr lang="en-US" sz="14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Fume-shroom </a:t>
                </a:r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position (x, y)</a:t>
                </a:r>
                <a:endParaRPr lang="en-US" sz="14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18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CA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84A302-5574-4FAE-A761-ECFF0BADDF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286062"/>
                <a:ext cx="11029615" cy="4188821"/>
              </a:xfrm>
              <a:blipFill>
                <a:blip r:embed="rId2"/>
                <a:stretch>
                  <a:fillRect t="-90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42646692-9178-433B-AD16-495629DCA9DD}"/>
              </a:ext>
            </a:extLst>
          </p:cNvPr>
          <p:cNvSpPr/>
          <p:nvPr/>
        </p:nvSpPr>
        <p:spPr>
          <a:xfrm>
            <a:off x="581192" y="863199"/>
            <a:ext cx="25072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955781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28B7F9-5F5F-4EEE-A35A-2F987532E0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3" y="1680464"/>
                <a:ext cx="11029615" cy="5177536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a:rPr lang="en-US" altLang="zh-CN" sz="20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0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represent Normal zombies, where </a:t>
                </a:r>
                <a:r>
                  <a:rPr lang="en-US" sz="2000" b="0" i="1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xy</a:t>
                </a:r>
                <a:r>
                  <a:rPr lang="en-US" sz="20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represent the position on the field</a:t>
                </a:r>
                <a:endParaRPr lang="en-US" sz="18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will be True when there is a normal zombie at position (x, y)</a:t>
                </a:r>
                <a:endParaRPr lang="en-US" sz="14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n-CA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a:rPr lang="en-US" altLang="zh-CN" sz="1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CA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:r>
                  <a:rPr lang="en-US" altLang="zh-CN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represent Conehead zombie, where </a:t>
                </a:r>
                <a:r>
                  <a:rPr lang="en-US" altLang="zh-CN" sz="1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xy</a:t>
                </a:r>
                <a:r>
                  <a:rPr lang="en-US" altLang="zh-CN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represent the position on the field</a:t>
                </a:r>
              </a:p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will be True when there is a conehead zombie at position (x, y)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a:rPr lang="en-US" altLang="zh-CN" sz="18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represent Buckhead zombies, where </a:t>
                </a:r>
                <a:r>
                  <a:rPr lang="en-US" sz="1800" b="0" i="1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xy</a:t>
                </a:r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represent the position on the field</a:t>
                </a:r>
              </a:p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will be True when there is a </a:t>
                </a:r>
                <a:r>
                  <a:rPr lang="en-US" sz="14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Buckhead zombies </a:t>
                </a:r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position (x, y)</a:t>
                </a:r>
                <a:endParaRPr lang="en-US" sz="14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  <m:r>
                          <a:rPr lang="en-US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sz="1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a:rPr lang="en-US" altLang="zh-CN" sz="18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represent Football zombies, where </a:t>
                </a:r>
                <a:r>
                  <a:rPr lang="en-US" sz="1800" b="0" i="1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xy</a:t>
                </a:r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represent the position on the field</a:t>
                </a:r>
              </a:p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will be True when there is a </a:t>
                </a:r>
                <a:r>
                  <a:rPr lang="en-US" sz="14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Football zombies </a:t>
                </a:r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position (x, y)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CA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𝑥𝑦</m:t>
                        </m:r>
                      </m:sub>
                    </m:sSub>
                    <m:r>
                      <a:rPr lang="en-US" altLang="zh-CN" sz="20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represent Pole Vaulting zombies, where </a:t>
                </a:r>
                <a:r>
                  <a:rPr lang="en-US" sz="1800" b="0" i="1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xy</a:t>
                </a:r>
                <a:r>
                  <a:rPr lang="en-US" sz="18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represent the position on the field</a:t>
                </a:r>
              </a:p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will be True when there is a </a:t>
                </a:r>
                <a:r>
                  <a:rPr lang="en-US" sz="1400" b="0" i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Pole-Vaulting zombies </a:t>
                </a:r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position (x, y)</a:t>
                </a:r>
                <a:endParaRPr lang="en-US" sz="14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11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CA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28B7F9-5F5F-4EEE-A35A-2F987532E0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3" y="1680464"/>
                <a:ext cx="11029615" cy="5177536"/>
              </a:xfrm>
              <a:blipFill>
                <a:blip r:embed="rId2"/>
                <a:stretch>
                  <a:fillRect l="-1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1BB4B9A4-9F27-46ED-96F5-F1DEAD6545B9}"/>
              </a:ext>
            </a:extLst>
          </p:cNvPr>
          <p:cNvSpPr/>
          <p:nvPr/>
        </p:nvSpPr>
        <p:spPr>
          <a:xfrm>
            <a:off x="581192" y="863199"/>
            <a:ext cx="25072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68138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CF0AB-A3EC-4509-897B-492633C47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 table/rules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1BA05F-0174-4C38-A669-1DB162EF76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6999" y="2095362"/>
                <a:ext cx="6399518" cy="405448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>
                  <a:ea typeface="+mn-lt"/>
                  <a:cs typeface="+mn-lt"/>
                </a:endParaRPr>
              </a:p>
              <a:p>
                <a:pPr marL="305435" indent="-305435"/>
                <a:r>
                  <a:rPr lang="en-US" sz="2000" dirty="0">
                    <a:ea typeface="+mn-lt"/>
                    <a:cs typeface="+mn-lt"/>
                  </a:rPr>
                  <a:t>We have a 3*10 table for this vision,</a:t>
                </a:r>
                <a:r>
                  <a:rPr lang="en-US" sz="2000" dirty="0"/>
                  <a:t> the range in which plants can be placed：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0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CA" sz="2000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US" sz="2000" dirty="0"/>
                  <a:t> ---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0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CA" sz="2000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   (</a:t>
                </a:r>
                <a:r>
                  <a:rPr lang="en-US" sz="2000" dirty="0" err="1"/>
                  <a:t>xy</a:t>
                </a:r>
                <a:r>
                  <a:rPr lang="en-US" sz="2000" dirty="0"/>
                  <a:t> represent the position in the field).</a:t>
                </a:r>
              </a:p>
              <a:p>
                <a:pPr marL="305435" indent="-305435"/>
                <a:r>
                  <a:rPr lang="en-US" sz="2000" dirty="0"/>
                  <a:t>When a plant was placed in any position in the field, we consider that the position be true. For example: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altLang="zh-CN" sz="2000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sub>
                    </m:sSub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000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CA" sz="2000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sub>
                    </m:sSub>
                  </m:oMath>
                </a14:m>
                <a:r>
                  <a:rPr lang="en-US" sz="2000" dirty="0"/>
                  <a:t>.</a:t>
                </a:r>
              </a:p>
              <a:p>
                <a:pPr marL="305435" indent="-305435"/>
                <a:r>
                  <a:rPr lang="en-US" sz="2000" dirty="0"/>
                  <a:t>Zombies appear randomly at any position on the field, different type of zombie will need different type of plant to deal with.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1BA05F-0174-4C38-A669-1DB162EF76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6999" y="2095362"/>
                <a:ext cx="6399518" cy="4054486"/>
              </a:xfrm>
              <a:blipFill>
                <a:blip r:embed="rId4"/>
                <a:stretch>
                  <a:fillRect l="-476" r="-200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 descr="Level 1-2/Gallery | Plants vs. Zombies Wiki | Fandom">
            <a:extLst>
              <a:ext uri="{FF2B5EF4-FFF2-40B4-BE49-F238E27FC236}">
                <a16:creationId xmlns:a16="http://schemas.microsoft.com/office/drawing/2014/main" id="{C1808AFB-1810-41A5-8662-54ECE1EA4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9846" y="1967304"/>
            <a:ext cx="4870961" cy="3634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slide 3">
            <a:hlinkClick r:id="" action="ppaction://media"/>
            <a:extLst>
              <a:ext uri="{FF2B5EF4-FFF2-40B4-BE49-F238E27FC236}">
                <a16:creationId xmlns:a16="http://schemas.microsoft.com/office/drawing/2014/main" id="{1354F986-14A3-4393-B0BA-1333D6439E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01208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31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96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9BB28BB-3946-491B-9CC2-3A90F65BC5EB}"/>
              </a:ext>
            </a:extLst>
          </p:cNvPr>
          <p:cNvSpPr/>
          <p:nvPr/>
        </p:nvSpPr>
        <p:spPr>
          <a:xfrm>
            <a:off x="549678" y="884535"/>
            <a:ext cx="223651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3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Constraints</a:t>
            </a:r>
            <a:endParaRPr lang="en-US" sz="8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7F9EE7E-D4F0-424F-8A6B-ED682A9C5B0E}"/>
                  </a:ext>
                </a:extLst>
              </p:cNvPr>
              <p:cNvSpPr txBox="1"/>
              <p:nvPr/>
            </p:nvSpPr>
            <p:spPr>
              <a:xfrm>
                <a:off x="643466" y="1549400"/>
                <a:ext cx="10905067" cy="45697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dirty="0"/>
                  <a:t>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is true will only need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be true in the same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CA" i="1" dirty="0"/>
                  <a:t> </a:t>
                </a:r>
                <a:r>
                  <a:rPr lang="en-CA" dirty="0"/>
                  <a:t>position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dirty="0"/>
                  <a:t>Such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dirty="0" smtClean="0">
                        <a:latin typeface="Cambria Math" panose="02040503050406030204" pitchFamily="18" charset="0"/>
                      </a:rPr>
                      <m:t>⊢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endParaRPr lang="en-CA" dirty="0"/>
              </a:p>
              <a:p>
                <a:r>
                  <a:rPr lang="en-CA" dirty="0"/>
                  <a:t>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is true will only need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or two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to be true in the same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CA" i="1" dirty="0"/>
                  <a:t> </a:t>
                </a:r>
                <a:r>
                  <a:rPr lang="en-CA" dirty="0"/>
                  <a:t>position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dirty="0"/>
                  <a:t>Such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∨ </a:t>
                </a:r>
                <a14:m>
                  <m:oMath xmlns:m="http://schemas.openxmlformats.org/officeDocument/2006/math">
                    <m:r>
                      <a:rPr lang="en-CA" b="0" i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/>
                      <m:t>∧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CA" dirty="0">
                        <a:latin typeface="Cambria Math" panose="02040503050406030204" pitchFamily="18" charset="0"/>
                      </a:rPr>
                      <m:t>⊢</m:t>
                    </m:r>
                  </m:oMath>
                </a14:m>
                <a:r>
                  <a:rPr lang="en-CA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endParaRPr lang="en-CA" dirty="0"/>
              </a:p>
              <a:p>
                <a:r>
                  <a:rPr lang="en-CA" dirty="0"/>
                  <a:t>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is true will only need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 and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be true or two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 and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be true or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 and two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be true in the same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CA" i="1" dirty="0"/>
                  <a:t> </a:t>
                </a:r>
                <a:r>
                  <a:rPr lang="en-CA" dirty="0"/>
                  <a:t>position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dirty="0"/>
                  <a:t>Such that </a:t>
                </a:r>
                <a14:m>
                  <m:oMath xmlns:m="http://schemas.openxmlformats.org/officeDocument/2006/math">
                    <m:r>
                      <a:rPr lang="zh-CN" altLang="en-US" i="1" dirty="0">
                        <a:latin typeface="Cambria Math" panose="02040503050406030204" pitchFamily="18" charset="0"/>
                      </a:rPr>
                      <m:t>（</m:t>
                    </m:r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/>
                      <m:t>∧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zh-CN" altLang="en-US" i="1">
                        <a:latin typeface="Cambria Math" panose="02040503050406030204" pitchFamily="18" charset="0"/>
                      </a:rPr>
                      <m:t>）</m:t>
                    </m:r>
                  </m:oMath>
                </a14:m>
                <a:r>
                  <a:rPr lang="en-CA" dirty="0"/>
                  <a:t>∨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𝑥𝑦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CA"/>
                          <m:t>∧</m:t>
                        </m:r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𝑥𝑦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CA"/>
                          <m:t>∧</m:t>
                        </m:r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𝑥𝑦</m:t>
                            </m:r>
                          </m:sub>
                        </m:sSub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 dirty="0"/>
                      <m:t>∨</m:t>
                    </m:r>
                    <m:r>
                      <m:rPr>
                        <m:nor/>
                      </m:rPr>
                      <a:rPr lang="en-CA" b="0" i="0" dirty="0" smtClean="0"/>
                      <m:t> (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/>
                      <m:t>∧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m:rPr>
                        <m:nor/>
                      </m:rPr>
                      <a:rPr lang="en-CA"/>
                      <m:t>∧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CA" dirty="0">
                        <a:latin typeface="Cambria Math" panose="02040503050406030204" pitchFamily="18" charset="0"/>
                      </a:rPr>
                      <m:t>⊢</m:t>
                    </m:r>
                  </m:oMath>
                </a14:m>
                <a:r>
                  <a:rPr lang="en-CA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endParaRPr lang="en-CA" dirty="0"/>
              </a:p>
              <a:p>
                <a:r>
                  <a:rPr lang="en-CA" dirty="0"/>
                  <a:t>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is true will only need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to be true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and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be true or two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 and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be true or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 and two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be true in the same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CA" i="1" dirty="0"/>
                  <a:t> </a:t>
                </a:r>
                <a:r>
                  <a:rPr lang="en-CA" dirty="0"/>
                  <a:t>position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dirty="0"/>
                  <a:t>Such that </a:t>
                </a:r>
                <a14:m>
                  <m:oMath xmlns:m="http://schemas.openxmlformats.org/officeDocument/2006/math">
                    <m:r>
                      <a:rPr lang="zh-CN" altLang="en-US" i="1" dirty="0">
                        <a:latin typeface="Cambria Math" panose="02040503050406030204" pitchFamily="18" charset="0"/>
                      </a:rPr>
                      <m:t>（</m:t>
                    </m:r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/>
                      <m:t>∧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zh-CN" altLang="en-US" i="1">
                        <a:latin typeface="Cambria Math" panose="02040503050406030204" pitchFamily="18" charset="0"/>
                      </a:rPr>
                      <m:t>）</m:t>
                    </m:r>
                  </m:oMath>
                </a14:m>
                <a:r>
                  <a:rPr lang="en-CA" dirty="0"/>
                  <a:t>∨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𝑥𝑦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CA"/>
                          <m:t>∧</m:t>
                        </m:r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𝑥𝑦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CA"/>
                          <m:t>∧</m:t>
                        </m:r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𝑥𝑦</m:t>
                            </m:r>
                          </m:sub>
                        </m:sSub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 dirty="0"/>
                      <m:t>∨</m:t>
                    </m:r>
                    <m:r>
                      <m:rPr>
                        <m:nor/>
                      </m:rPr>
                      <a:rPr lang="en-CA" b="0" i="0" dirty="0" smtClean="0"/>
                      <m:t> (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/>
                      <m:t>∧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m:rPr>
                        <m:nor/>
                      </m:rPr>
                      <a:rPr lang="en-CA"/>
                      <m:t>∧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nor/>
                      </m:rPr>
                      <a:rPr lang="en-CA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 dirty="0"/>
                      <m:t>∨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dirty="0">
                        <a:latin typeface="Cambria Math" panose="02040503050406030204" pitchFamily="18" charset="0"/>
                      </a:rPr>
                      <m:t>⊢</m:t>
                    </m:r>
                  </m:oMath>
                </a14:m>
                <a:r>
                  <a:rPr lang="en-CA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endParaRPr lang="en-CA" dirty="0"/>
              </a:p>
              <a:p>
                <a:r>
                  <a:rPr lang="en-CA" dirty="0"/>
                  <a:t>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is true will only need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and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to be true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and two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be true or two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 and two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be true in the same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CA" i="1" dirty="0"/>
                  <a:t> </a:t>
                </a:r>
                <a:r>
                  <a:rPr lang="en-CA" dirty="0"/>
                  <a:t>position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dirty="0"/>
                  <a:t>Such that </a:t>
                </a:r>
                <a14:m>
                  <m:oMath xmlns:m="http://schemas.openxmlformats.org/officeDocument/2006/math">
                    <m:r>
                      <a:rPr lang="zh-CN" altLang="en-US" i="1" dirty="0">
                        <a:latin typeface="Cambria Math" panose="02040503050406030204" pitchFamily="18" charset="0"/>
                      </a:rPr>
                      <m:t>（</m:t>
                    </m:r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/>
                      <m:t>∧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zh-CN" altLang="en-US" i="1">
                        <a:latin typeface="Cambria Math" panose="02040503050406030204" pitchFamily="18" charset="0"/>
                      </a:rPr>
                      <m:t>）</m:t>
                    </m:r>
                  </m:oMath>
                </a14:m>
                <a:r>
                  <a:rPr lang="en-CA" dirty="0"/>
                  <a:t>∨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𝑥𝑦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CA"/>
                          <m:t>∧</m:t>
                        </m:r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𝑥𝑦</m:t>
                            </m:r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CA"/>
                          <m:t>∧</m:t>
                        </m:r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𝑥𝑦</m:t>
                            </m:r>
                          </m:sub>
                        </m:sSub>
                      </m:e>
                    </m:d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 dirty="0"/>
                      <m:t>∨</m:t>
                    </m:r>
                    <m:r>
                      <m:rPr>
                        <m:nor/>
                      </m:rPr>
                      <a:rPr lang="en-CA" b="0" i="0" dirty="0" smtClean="0"/>
                      <m:t> (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/>
                      <m:t>∧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CA" dirty="0">
                        <a:latin typeface="Cambria Math" panose="02040503050406030204" pitchFamily="18" charset="0"/>
                      </a:rPr>
                      <m:t>⊢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endParaRPr lang="en-CA" i="1" dirty="0"/>
              </a:p>
              <a:p>
                <a:r>
                  <a:rPr lang="en-CA" dirty="0"/>
                  <a:t>For any zombie number larger than 1 it always need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</m:oMath>
                </a14:m>
                <a:r>
                  <a:rPr lang="en-CA" dirty="0"/>
                  <a:t> to be true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dirty="0"/>
                  <a:t>E.g.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m:rPr>
                        <m:nor/>
                      </m:rPr>
                      <a:rPr lang="en-CA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/>
                      <m:t>∧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dirty="0" smtClean="0">
                        <a:latin typeface="Cambria Math" panose="02040503050406030204" pitchFamily="18" charset="0"/>
                      </a:rPr>
                      <m:t>⊢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CA"/>
                      <m:t>∧</m:t>
                    </m:r>
                  </m:oMath>
                </a14:m>
                <a:r>
                  <a:rPr lang="en-CA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𝑥𝑦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A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7F9EE7E-D4F0-424F-8A6B-ED682A9C5B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466" y="1549400"/>
                <a:ext cx="10905067" cy="4569713"/>
              </a:xfrm>
              <a:prstGeom prst="rect">
                <a:avLst/>
              </a:prstGeom>
              <a:blipFill>
                <a:blip r:embed="rId2"/>
                <a:stretch>
                  <a:fillRect l="-503" t="-667" r="-615" b="-106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76137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8299E-CACA-4F27-8A45-FC36B138F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838513"/>
            <a:ext cx="11029616" cy="460897"/>
          </a:xfrm>
        </p:spPr>
        <p:txBody>
          <a:bodyPr>
            <a:noAutofit/>
          </a:bodyPr>
          <a:lstStyle/>
          <a:p>
            <a:r>
              <a:rPr lang="en-C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Jape Proof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759AD9C-8364-40F7-BBBE-21A5B85E7C9E}"/>
                  </a:ext>
                </a:extLst>
              </p:cNvPr>
              <p:cNvSpPr txBox="1"/>
              <p:nvPr/>
            </p:nvSpPr>
            <p:spPr>
              <a:xfrm>
                <a:off x="681789" y="1693804"/>
                <a:ext cx="15443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CA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CA" dirty="0" smtClean="0">
                          <a:latin typeface="Cambria Math" panose="02040503050406030204" pitchFamily="18" charset="0"/>
                        </a:rPr>
                        <m:t>⊢</m:t>
                      </m:r>
                      <m:r>
                        <m:rPr>
                          <m:sty m:val="p"/>
                        </m:rPr>
                        <a:rPr lang="en-CA" b="0" i="0" dirty="0" smtClean="0">
                          <a:latin typeface="Cambria Math" panose="02040503050406030204" pitchFamily="18" charset="0"/>
                        </a:rPr>
                        <m:t>Q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759AD9C-8364-40F7-BBBE-21A5B85E7C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789" y="1693804"/>
                <a:ext cx="1544397" cy="369332"/>
              </a:xfrm>
              <a:prstGeom prst="rect">
                <a:avLst/>
              </a:prstGeom>
              <a:blipFill>
                <a:blip r:embed="rId2"/>
                <a:stretch>
                  <a:fillRect b="-1166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2">
            <a:extLst>
              <a:ext uri="{FF2B5EF4-FFF2-40B4-BE49-F238E27FC236}">
                <a16:creationId xmlns:a16="http://schemas.microsoft.com/office/drawing/2014/main" id="{D295BB86-C939-4FE3-A76F-D8E5CA6B8D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47" y="2593887"/>
            <a:ext cx="3467278" cy="9271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A258FC1-429D-4969-BCB3-890991D41F23}"/>
                  </a:ext>
                </a:extLst>
              </p:cNvPr>
              <p:cNvSpPr txBox="1"/>
              <p:nvPr/>
            </p:nvSpPr>
            <p:spPr>
              <a:xfrm>
                <a:off x="7137510" y="1694115"/>
                <a:ext cx="26978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CA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m:rPr>
                          <m:nor/>
                        </m:rPr>
                        <a:rPr lang="en-CA" dirty="0"/>
                        <m:t>∨</m:t>
                      </m:r>
                      <m:r>
                        <m:rPr>
                          <m:nor/>
                        </m:rPr>
                        <a:rPr lang="en-CA" b="0" i="0" dirty="0" smtClean="0"/>
                        <m:t> (</m:t>
                      </m:r>
                      <m:r>
                        <m:rPr>
                          <m:nor/>
                        </m:rPr>
                        <a:rPr lang="en-CA" b="0" i="0" dirty="0" smtClean="0"/>
                        <m:t>P</m:t>
                      </m:r>
                      <m:r>
                        <m:rPr>
                          <m:nor/>
                        </m:rPr>
                        <a:rPr lang="en-CA" b="0" i="0" dirty="0" smtClean="0"/>
                        <m:t> ∧ </m:t>
                      </m:r>
                      <m:r>
                        <m:rPr>
                          <m:nor/>
                        </m:rPr>
                        <a:rPr lang="en-CA" b="0" i="0" smtClean="0"/>
                        <m:t>P</m:t>
                      </m:r>
                      <m:r>
                        <m:rPr>
                          <m:nor/>
                        </m:rPr>
                        <a:rPr lang="en-CA" b="0" i="0" smtClean="0"/>
                        <m:t>)</m:t>
                      </m:r>
                      <m:r>
                        <a:rPr lang="en-CA" i="1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CA" dirty="0">
                          <a:latin typeface="Cambria Math" panose="02040503050406030204" pitchFamily="18" charset="0"/>
                        </a:rPr>
                        <m:t>⊢</m:t>
                      </m:r>
                      <m:r>
                        <m:rPr>
                          <m:sty m:val="p"/>
                        </m:rPr>
                        <a:rPr lang="en-CA" b="0" i="0" dirty="0" smtClean="0">
                          <a:latin typeface="Cambria Math" panose="02040503050406030204" pitchFamily="18" charset="0"/>
                        </a:rPr>
                        <m:t>A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A258FC1-429D-4969-BCB3-890991D41F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7510" y="1694115"/>
                <a:ext cx="2697854" cy="369332"/>
              </a:xfrm>
              <a:prstGeom prst="rect">
                <a:avLst/>
              </a:prstGeom>
              <a:blipFill>
                <a:blip r:embed="rId4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4">
            <a:extLst>
              <a:ext uri="{FF2B5EF4-FFF2-40B4-BE49-F238E27FC236}">
                <a16:creationId xmlns:a16="http://schemas.microsoft.com/office/drawing/2014/main" id="{0DE1AD96-DE20-4851-A18C-1D957D2646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31" y="2593887"/>
            <a:ext cx="4237412" cy="403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087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B92CA-7435-48A6-AAD5-099ABA227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882650"/>
            <a:ext cx="11029616" cy="460897"/>
          </a:xfrm>
        </p:spPr>
        <p:txBody>
          <a:bodyPr>
            <a:noAutofit/>
          </a:bodyPr>
          <a:lstStyle/>
          <a:p>
            <a:r>
              <a:rPr lang="en-C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Jape Proof</a:t>
            </a:r>
            <a:endParaRPr lang="en-CA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834290-DA12-484A-B94C-3CC1A1F36C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72116" y="1486691"/>
                <a:ext cx="5514809" cy="89588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𝑅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⋁</m:t>
                          </m:r>
                          <m:d>
                            <m:d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⋁</m:t>
                          </m:r>
                          <m:d>
                            <m:d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→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𝐵𝑄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𝑅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𝑇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⊢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𝐵𝑄</m:t>
                      </m:r>
                    </m:oMath>
                  </m:oMathPara>
                </a14:m>
                <a:endParaRPr lang="en-CA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834290-DA12-484A-B94C-3CC1A1F36C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2116" y="1486691"/>
                <a:ext cx="5514809" cy="89588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6">
            <a:extLst>
              <a:ext uri="{FF2B5EF4-FFF2-40B4-BE49-F238E27FC236}">
                <a16:creationId xmlns:a16="http://schemas.microsoft.com/office/drawing/2014/main" id="{A142582A-EE56-4519-8033-66A414FC72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80" y="2525720"/>
            <a:ext cx="4780541" cy="38264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4DE74E7-2483-4098-B0F5-B38B75226889}"/>
                  </a:ext>
                </a:extLst>
              </p:cNvPr>
              <p:cNvSpPr txBox="1"/>
              <p:nvPr/>
            </p:nvSpPr>
            <p:spPr>
              <a:xfrm>
                <a:off x="6505077" y="1731735"/>
                <a:ext cx="4661404" cy="4049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⋁</m:t>
                          </m:r>
                          <m:d>
                            <m:d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⋁</m:t>
                          </m:r>
                          <m:d>
                            <m:d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𝐶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𝑃𝑄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⊢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𝑃𝑄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4DE74E7-2483-4098-B0F5-B38B752268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05077" y="1731735"/>
                <a:ext cx="4661404" cy="404983"/>
              </a:xfrm>
              <a:prstGeom prst="rect">
                <a:avLst/>
              </a:prstGeom>
              <a:blipFill>
                <a:blip r:embed="rId4"/>
                <a:stretch>
                  <a:fillRect b="-597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2">
            <a:extLst>
              <a:ext uri="{FF2B5EF4-FFF2-40B4-BE49-F238E27FC236}">
                <a16:creationId xmlns:a16="http://schemas.microsoft.com/office/drawing/2014/main" id="{BB895B44-74E5-4B75-9390-1EA705E98F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266" y="2525718"/>
            <a:ext cx="4780544" cy="38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45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8841B6E-6E5B-4D66-9D35-4409172AC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882650"/>
            <a:ext cx="11029616" cy="460897"/>
          </a:xfrm>
        </p:spPr>
        <p:txBody>
          <a:bodyPr>
            <a:noAutofit/>
          </a:bodyPr>
          <a:lstStyle/>
          <a:p>
            <a:r>
              <a:rPr lang="en-C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Jape Proof</a:t>
            </a:r>
            <a:endParaRPr lang="en-CA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4CB0BAA-DAC9-412E-B7A2-F626A763A863}"/>
                  </a:ext>
                </a:extLst>
              </p:cNvPr>
              <p:cNvSpPr txBox="1"/>
              <p:nvPr/>
            </p:nvSpPr>
            <p:spPr>
              <a:xfrm>
                <a:off x="256677" y="1683609"/>
                <a:ext cx="5260414" cy="4049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⋁</m:t>
                          </m:r>
                          <m:d>
                            <m:d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⋁</m:t>
                          </m:r>
                          <m:d>
                            <m:d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⋀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⋁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𝐹𝑄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⊢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𝐹𝑄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4CB0BAA-DAC9-412E-B7A2-F626A763A8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677" y="1683609"/>
                <a:ext cx="5260414" cy="404983"/>
              </a:xfrm>
              <a:prstGeom prst="rect">
                <a:avLst/>
              </a:prstGeom>
              <a:blipFill>
                <a:blip r:embed="rId2"/>
                <a:stretch>
                  <a:fillRect b="-597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8">
            <a:extLst>
              <a:ext uri="{FF2B5EF4-FFF2-40B4-BE49-F238E27FC236}">
                <a16:creationId xmlns:a16="http://schemas.microsoft.com/office/drawing/2014/main" id="{28D0E66C-2450-478D-BBB3-0176945C0A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28" y="2584252"/>
            <a:ext cx="5317657" cy="36206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C385013-7A50-4B21-9C4B-A00F9FCF3F40}"/>
                  </a:ext>
                </a:extLst>
              </p:cNvPr>
              <p:cNvSpPr txBox="1"/>
              <p:nvPr/>
            </p:nvSpPr>
            <p:spPr>
              <a:xfrm>
                <a:off x="7234170" y="1701434"/>
                <a:ext cx="33043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⋀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𝑄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⋀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𝑄</m:t>
                          </m:r>
                        </m:e>
                      </m:d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𝐹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⊢(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⋀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C385013-7A50-4B21-9C4B-A00F9FCF3F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4170" y="1701434"/>
                <a:ext cx="3304366" cy="369332"/>
              </a:xfrm>
              <a:prstGeom prst="rect">
                <a:avLst/>
              </a:prstGeom>
              <a:blipFill>
                <a:blip r:embed="rId4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4">
            <a:extLst>
              <a:ext uri="{FF2B5EF4-FFF2-40B4-BE49-F238E27FC236}">
                <a16:creationId xmlns:a16="http://schemas.microsoft.com/office/drawing/2014/main" id="{DE0F9EB1-1EF1-4042-9DA8-2E776DF0CA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806" y="3429000"/>
            <a:ext cx="4426177" cy="134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02731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LightSeed_2SEEDS">
      <a:dk1>
        <a:srgbClr val="000000"/>
      </a:dk1>
      <a:lt1>
        <a:srgbClr val="FFFFFF"/>
      </a:lt1>
      <a:dk2>
        <a:srgbClr val="412724"/>
      </a:dk2>
      <a:lt2>
        <a:srgbClr val="E8E4E2"/>
      </a:lt2>
      <a:accent1>
        <a:srgbClr val="7FA5BA"/>
      </a:accent1>
      <a:accent2>
        <a:srgbClr val="80A9A6"/>
      </a:accent2>
      <a:accent3>
        <a:srgbClr val="96A2C6"/>
      </a:accent3>
      <a:accent4>
        <a:srgbClr val="BA857F"/>
      </a:accent4>
      <a:accent5>
        <a:srgbClr val="B99C7E"/>
      </a:accent5>
      <a:accent6>
        <a:srgbClr val="A7A372"/>
      </a:accent6>
      <a:hlink>
        <a:srgbClr val="A7765D"/>
      </a:hlink>
      <a:folHlink>
        <a:srgbClr val="7F7F7F"/>
      </a:folHlink>
    </a:clrScheme>
    <a:fontScheme name="Dividend">
      <a:majorFont>
        <a:latin typeface="Century School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C7A8CB9345546A1242FF417C1FEC3" ma:contentTypeVersion="4" ma:contentTypeDescription="Create a new document." ma:contentTypeScope="" ma:versionID="0b808a84a6c2f819c5be14e306bc9c15">
  <xsd:schema xmlns:xsd="http://www.w3.org/2001/XMLSchema" xmlns:xs="http://www.w3.org/2001/XMLSchema" xmlns:p="http://schemas.microsoft.com/office/2006/metadata/properties" xmlns:ns3="99a935c9-43eb-4964-aa4d-c2a204664078" targetNamespace="http://schemas.microsoft.com/office/2006/metadata/properties" ma:root="true" ma:fieldsID="0d9aa29eb58fba194485db8179156bfc" ns3:_="">
    <xsd:import namespace="99a935c9-43eb-4964-aa4d-c2a20466407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a935c9-43eb-4964-aa4d-c2a2046640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91AD19-C022-4A63-A539-0E3509AA66A3}">
  <ds:schemaRefs>
    <ds:schemaRef ds:uri="http://purl.org/dc/dcmitype/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99a935c9-43eb-4964-aa4d-c2a204664078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1BD94483-20B7-42F0-9FF7-DA548EEF9611}">
  <ds:schemaRefs>
    <ds:schemaRef ds:uri="99a935c9-43eb-4964-aa4d-c2a20466407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0C5CB27-4411-4795-9954-75A9AEAC1BB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problem_formulation (1)</Template>
  <TotalTime>657</TotalTime>
  <Words>1038</Words>
  <Application>Microsoft Office PowerPoint</Application>
  <PresentationFormat>宽屏</PresentationFormat>
  <Paragraphs>71</Paragraphs>
  <Slides>12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Arial</vt:lpstr>
      <vt:lpstr>Cambria Math</vt:lpstr>
      <vt:lpstr>Century Schoolbook</vt:lpstr>
      <vt:lpstr>Franklin Gothic Book</vt:lpstr>
      <vt:lpstr>Times New Roman</vt:lpstr>
      <vt:lpstr>Wingdings 2</vt:lpstr>
      <vt:lpstr>DividendVTI</vt:lpstr>
      <vt:lpstr>7: Optimal PLANTS VS. ZOMBIES STRATEGY</vt:lpstr>
      <vt:lpstr>Main IDEAS for plants vs. zombies</vt:lpstr>
      <vt:lpstr>PowerPoint 演示文稿</vt:lpstr>
      <vt:lpstr>PowerPoint 演示文稿</vt:lpstr>
      <vt:lpstr>Basic table/rules</vt:lpstr>
      <vt:lpstr>PowerPoint 演示文稿</vt:lpstr>
      <vt:lpstr>Jape Proof</vt:lpstr>
      <vt:lpstr>Jape Proof</vt:lpstr>
      <vt:lpstr>Jape Proof</vt:lpstr>
      <vt:lpstr>Constraints </vt:lpstr>
      <vt:lpstr>PowerPoint 演示文稿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7: Optimal PLANTS VS. ZOMBIES STRATEGY</dc:title>
  <dc:creator>Chuyang Li</dc:creator>
  <cp:lastModifiedBy>Natsu Allen</cp:lastModifiedBy>
  <cp:revision>6</cp:revision>
  <dcterms:created xsi:type="dcterms:W3CDTF">2021-12-08T22:02:46Z</dcterms:created>
  <dcterms:modified xsi:type="dcterms:W3CDTF">2021-12-11T02:36:38Z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0x01010022FC7A8CB9345546A1242FF417C1FEC3</vt:lpwstr>
  </property>
</Properties>
</file>

<file path=docProps/thumbnail.jpeg>
</file>